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Economica"/>
      <p:regular r:id="rId14"/>
      <p:bold r:id="rId15"/>
      <p:italic r:id="rId16"/>
      <p:boldItalic r:id="rId17"/>
    </p:embeddedFont>
    <p:embeddedFont>
      <p:font typeface="Open Sans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Open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Economica-bold.fntdata"/><Relationship Id="rId14" Type="http://schemas.openxmlformats.org/officeDocument/2006/relationships/font" Target="fonts/Economica-regular.fntdata"/><Relationship Id="rId17" Type="http://schemas.openxmlformats.org/officeDocument/2006/relationships/font" Target="fonts/Economica-boldItalic.fntdata"/><Relationship Id="rId16" Type="http://schemas.openxmlformats.org/officeDocument/2006/relationships/font" Target="fonts/Economica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penSans-bold.fntdata"/><Relationship Id="rId6" Type="http://schemas.openxmlformats.org/officeDocument/2006/relationships/slide" Target="slides/slide1.xml"/><Relationship Id="rId18" Type="http://schemas.openxmlformats.org/officeDocument/2006/relationships/font" Target="fonts/Open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654e8a9cf4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654e8a9cf4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654e8a9cf4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654e8a9cf4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654e8a9cf4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654e8a9cf4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654e8a9cf4_0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654e8a9cf4_0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654e8a9cf4_0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654e8a9cf4_0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654e8a9cf4_0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654e8a9cf4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654e8a9cf4_0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654e8a9cf4_0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lalith0003/Apartment-Project/blob/main/Apartment%20Data%20Model.pdf" TargetMode="External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lalith0003/Apartment-Project/blob/main/apartment%20web%20class.pdf" TargetMode="External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highlight>
                  <a:schemeClr val="lt2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ONLINE HOME RENTAL SYSTEM FOR APARTMENT COMPLEXES</a:t>
            </a:r>
            <a:endParaRPr sz="3000">
              <a:highlight>
                <a:schemeClr val="lt2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C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-69300" y="1992325"/>
            <a:ext cx="2244900" cy="8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 u="sng">
                <a:highlight>
                  <a:schemeClr val="lt2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Data Model</a:t>
            </a:r>
            <a:endParaRPr sz="3400">
              <a:highlight>
                <a:schemeClr val="lt2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5450" y="-28450"/>
            <a:ext cx="5632975" cy="495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highlight>
                  <a:schemeClr val="lt2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Use Case Diagram</a:t>
            </a:r>
            <a:endParaRPr sz="3400">
              <a:highlight>
                <a:schemeClr val="lt2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625"/>
            <a:ext cx="8839202" cy="3332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235500" y="1992325"/>
            <a:ext cx="3089400" cy="8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 u="sng">
                <a:highlight>
                  <a:schemeClr val="lt2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Class Diagram</a:t>
            </a:r>
            <a:endParaRPr sz="3400">
              <a:highlight>
                <a:schemeClr val="lt2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1975" y="142875"/>
            <a:ext cx="3126975" cy="48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highlight>
                  <a:schemeClr val="lt2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Application Architucture</a:t>
            </a:r>
            <a:endParaRPr sz="3400">
              <a:highlight>
                <a:schemeClr val="lt2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150" y="966050"/>
            <a:ext cx="4892399" cy="404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1916125"/>
            <a:ext cx="2830200" cy="61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highlight>
                  <a:schemeClr val="lt2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User Interface</a:t>
            </a:r>
            <a:endParaRPr sz="3400">
              <a:highlight>
                <a:schemeClr val="lt2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 rotWithShape="1">
          <a:blip r:embed="rId3">
            <a:alphaModFix/>
          </a:blip>
          <a:srcRect b="25876" l="10710" r="10125" t="7722"/>
          <a:stretch/>
        </p:blipFill>
        <p:spPr>
          <a:xfrm>
            <a:off x="3660725" y="99525"/>
            <a:ext cx="4193850" cy="497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1916125"/>
            <a:ext cx="2830200" cy="61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highlight>
                  <a:schemeClr val="lt2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User Interface</a:t>
            </a:r>
            <a:endParaRPr sz="3400">
              <a:highlight>
                <a:schemeClr val="lt2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 rotWithShape="1">
          <a:blip r:embed="rId3">
            <a:alphaModFix/>
          </a:blip>
          <a:srcRect b="7669" l="5929" r="15324" t="6249"/>
          <a:stretch/>
        </p:blipFill>
        <p:spPr>
          <a:xfrm>
            <a:off x="3895300" y="63975"/>
            <a:ext cx="3177350" cy="4912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1916125"/>
            <a:ext cx="2830200" cy="61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highlight>
                  <a:schemeClr val="lt2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User Interface</a:t>
            </a:r>
            <a:endParaRPr sz="3400">
              <a:highlight>
                <a:schemeClr val="lt2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5" name="Google Shape;105;p20"/>
          <p:cNvPicPr preferRelativeResize="0"/>
          <p:nvPr/>
        </p:nvPicPr>
        <p:blipFill rotWithShape="1">
          <a:blip r:embed="rId3">
            <a:alphaModFix/>
          </a:blip>
          <a:srcRect b="7370" l="9464" r="11993" t="7718"/>
          <a:stretch/>
        </p:blipFill>
        <p:spPr>
          <a:xfrm>
            <a:off x="3682050" y="42650"/>
            <a:ext cx="3248450" cy="496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